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57" r:id="rId3"/>
    <p:sldId id="258" r:id="rId4"/>
    <p:sldId id="282" r:id="rId5"/>
    <p:sldId id="283" r:id="rId6"/>
    <p:sldId id="280" r:id="rId7"/>
    <p:sldId id="279" r:id="rId8"/>
    <p:sldId id="284" r:id="rId9"/>
    <p:sldId id="281" r:id="rId1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4E628-257B-45E6-84F7-29CE69DAC684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2D117CC8-F9DB-4519-B672-4CBCDF4826A4}">
      <dgm:prSet phldrT="[Texto]"/>
      <dgm:spPr>
        <a:solidFill>
          <a:srgbClr val="99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</a:rPr>
            <a:t>Judiciary</a:t>
          </a:r>
        </a:p>
      </dgm:t>
    </dgm:pt>
    <dgm:pt modelId="{734F949B-C69E-4D24-9385-79747F792A54}" type="parTrans" cxnId="{1B4A9FC6-0205-438F-9774-6AC3275D19DB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A41C5A3B-7509-4D14-8218-D7BC8E2B6114}" type="sibTrans" cxnId="{1B4A9FC6-0205-438F-9774-6AC3275D19DB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28184E1A-687A-4348-959F-F2523E476662}">
      <dgm:prSet phldrT="[Texto]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</a:rPr>
            <a:t>Ministry for Public Affairs</a:t>
          </a:r>
        </a:p>
      </dgm:t>
    </dgm:pt>
    <dgm:pt modelId="{C68EBCCD-0576-4AE5-9558-D89C66488D54}" type="parTrans" cxnId="{AA0CAA7B-0F28-47DB-9D43-1DFEEB4A9A6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BC014A15-54CD-4C60-88BF-5EDA550226D7}" type="sibTrans" cxnId="{AA0CAA7B-0F28-47DB-9D43-1DFEEB4A9A6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79D27827-CFC3-4872-A59E-2851BF3832BD}">
      <dgm:prSet phldrT="[Texto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</a:rPr>
            <a:t>Technical Defense</a:t>
          </a:r>
        </a:p>
      </dgm:t>
    </dgm:pt>
    <dgm:pt modelId="{4E012542-A92A-4393-94FF-27DC755C20C1}" type="parTrans" cxnId="{E682DB0F-451A-4004-B262-FF4B3A45AC70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8164FBD0-6721-413A-95B0-85AC31E6A58C}" type="sibTrans" cxnId="{E682DB0F-451A-4004-B262-FF4B3A45AC70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D54FAE36-758A-4CE6-855B-B31DA6FF3F8C}">
      <dgm:prSet phldrT="[Texto]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</a:rPr>
            <a:t>Psychosocial Team</a:t>
          </a:r>
        </a:p>
      </dgm:t>
    </dgm:pt>
    <dgm:pt modelId="{E58CB9FA-0640-47FB-8FB3-3750F229C0D9}" type="parTrans" cxnId="{949D8341-EE53-4D2F-B1D1-14777EC33C5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A71419D8-0B4D-45EC-8567-06AEAEBB4D0B}" type="sibTrans" cxnId="{949D8341-EE53-4D2F-B1D1-14777EC33C5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D162F81F-B376-4750-A206-20A4D67087E2}" type="pres">
      <dgm:prSet presAssocID="{8054E628-257B-45E6-84F7-29CE69DAC6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D8A93-5639-4500-BC98-F95D4C337005}" type="pres">
      <dgm:prSet presAssocID="{8054E628-257B-45E6-84F7-29CE69DAC684}" presName="cycle" presStyleCnt="0"/>
      <dgm:spPr/>
    </dgm:pt>
    <dgm:pt modelId="{50CA2870-ADB5-49FD-A4F9-D2B39C4DCD4F}" type="pres">
      <dgm:prSet presAssocID="{D54FAE36-758A-4CE6-855B-B31DA6FF3F8C}" presName="nodeFirstNode" presStyleLbl="node1" presStyleIdx="0" presStyleCnt="4" custScaleX="64657" custScaleY="54688" custRadScaleRad="127850" custRadScaleInc="-124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0714-BAE3-4C5D-9584-AF71A8617C26}" type="pres">
      <dgm:prSet presAssocID="{A71419D8-0B4D-45EC-8567-06AEAEBB4D0B}" presName="sibTransFirstNode" presStyleLbl="bgShp" presStyleIdx="0" presStyleCnt="1" custLinFactNeighborX="47623" custLinFactNeighborY="-35828"/>
      <dgm:spPr/>
      <dgm:t>
        <a:bodyPr/>
        <a:lstStyle/>
        <a:p>
          <a:endParaRPr lang="en-US"/>
        </a:p>
      </dgm:t>
    </dgm:pt>
    <dgm:pt modelId="{A407EC5A-569B-4330-A16B-C98C8A4FF2AC}" type="pres">
      <dgm:prSet presAssocID="{2D117CC8-F9DB-4519-B672-4CBCDF4826A4}" presName="nodeFollowingNodes" presStyleLbl="node1" presStyleIdx="1" presStyleCnt="4" custScaleX="64657" custScaleY="54688" custRadScaleRad="108485" custRadScaleInc="-11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144D4-E9CF-4408-8FE3-B14817C5BCBD}" type="pres">
      <dgm:prSet presAssocID="{28184E1A-687A-4348-959F-F2523E476662}" presName="nodeFollowingNodes" presStyleLbl="node1" presStyleIdx="2" presStyleCnt="4" custScaleX="64657" custScaleY="54688" custRadScaleRad="131454" custRadScaleInc="-122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09CE3-F7D8-45A8-B01E-B673027C84C7}" type="pres">
      <dgm:prSet presAssocID="{79D27827-CFC3-4872-A59E-2851BF3832BD}" presName="nodeFollowingNodes" presStyleLbl="node1" presStyleIdx="3" presStyleCnt="4" custScaleX="64657" custScaleY="54688" custRadScaleRad="136362" custRadScaleInc="-133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73FA4-20E8-4FE6-BF3B-6FC9BA94BCE3}" type="presOf" srcId="{2D117CC8-F9DB-4519-B672-4CBCDF4826A4}" destId="{A407EC5A-569B-4330-A16B-C98C8A4FF2AC}" srcOrd="0" destOrd="0" presId="urn:microsoft.com/office/officeart/2005/8/layout/cycle3"/>
    <dgm:cxn modelId="{1B4A9FC6-0205-438F-9774-6AC3275D19DB}" srcId="{8054E628-257B-45E6-84F7-29CE69DAC684}" destId="{2D117CC8-F9DB-4519-B672-4CBCDF4826A4}" srcOrd="1" destOrd="0" parTransId="{734F949B-C69E-4D24-9385-79747F792A54}" sibTransId="{A41C5A3B-7509-4D14-8218-D7BC8E2B6114}"/>
    <dgm:cxn modelId="{AA0CAA7B-0F28-47DB-9D43-1DFEEB4A9A62}" srcId="{8054E628-257B-45E6-84F7-29CE69DAC684}" destId="{28184E1A-687A-4348-959F-F2523E476662}" srcOrd="2" destOrd="0" parTransId="{C68EBCCD-0576-4AE5-9558-D89C66488D54}" sibTransId="{BC014A15-54CD-4C60-88BF-5EDA550226D7}"/>
    <dgm:cxn modelId="{E682DB0F-451A-4004-B262-FF4B3A45AC70}" srcId="{8054E628-257B-45E6-84F7-29CE69DAC684}" destId="{79D27827-CFC3-4872-A59E-2851BF3832BD}" srcOrd="3" destOrd="0" parTransId="{4E012542-A92A-4393-94FF-27DC755C20C1}" sibTransId="{8164FBD0-6721-413A-95B0-85AC31E6A58C}"/>
    <dgm:cxn modelId="{949D8341-EE53-4D2F-B1D1-14777EC33C52}" srcId="{8054E628-257B-45E6-84F7-29CE69DAC684}" destId="{D54FAE36-758A-4CE6-855B-B31DA6FF3F8C}" srcOrd="0" destOrd="0" parTransId="{E58CB9FA-0640-47FB-8FB3-3750F229C0D9}" sibTransId="{A71419D8-0B4D-45EC-8567-06AEAEBB4D0B}"/>
    <dgm:cxn modelId="{E9C666B9-8757-44F8-BC31-DA5D81E985D8}" type="presOf" srcId="{8054E628-257B-45E6-84F7-29CE69DAC684}" destId="{D162F81F-B376-4750-A206-20A4D67087E2}" srcOrd="0" destOrd="0" presId="urn:microsoft.com/office/officeart/2005/8/layout/cycle3"/>
    <dgm:cxn modelId="{BB424CFA-2A23-4F3B-9160-069ECFB16D52}" type="presOf" srcId="{D54FAE36-758A-4CE6-855B-B31DA6FF3F8C}" destId="{50CA2870-ADB5-49FD-A4F9-D2B39C4DCD4F}" srcOrd="0" destOrd="0" presId="urn:microsoft.com/office/officeart/2005/8/layout/cycle3"/>
    <dgm:cxn modelId="{A7BA0273-928E-448E-B597-F0BE577449AC}" type="presOf" srcId="{A71419D8-0B4D-45EC-8567-06AEAEBB4D0B}" destId="{ADF40714-BAE3-4C5D-9584-AF71A8617C26}" srcOrd="0" destOrd="0" presId="urn:microsoft.com/office/officeart/2005/8/layout/cycle3"/>
    <dgm:cxn modelId="{51B5460E-B009-407D-A0C4-D6485C2B8E91}" type="presOf" srcId="{79D27827-CFC3-4872-A59E-2851BF3832BD}" destId="{3EE09CE3-F7D8-45A8-B01E-B673027C84C7}" srcOrd="0" destOrd="0" presId="urn:microsoft.com/office/officeart/2005/8/layout/cycle3"/>
    <dgm:cxn modelId="{7FBDB234-67BE-4A00-9E01-BDC7E51C5E46}" type="presOf" srcId="{28184E1A-687A-4348-959F-F2523E476662}" destId="{A25144D4-E9CF-4408-8FE3-B14817C5BCBD}" srcOrd="0" destOrd="0" presId="urn:microsoft.com/office/officeart/2005/8/layout/cycle3"/>
    <dgm:cxn modelId="{A60539DD-6D76-483F-8F6A-17A8534FB63C}" type="presParOf" srcId="{D162F81F-B376-4750-A206-20A4D67087E2}" destId="{65CD8A93-5639-4500-BC98-F95D4C337005}" srcOrd="0" destOrd="0" presId="urn:microsoft.com/office/officeart/2005/8/layout/cycle3"/>
    <dgm:cxn modelId="{B299CCDC-EC15-4D78-8778-E02BBA9D037E}" type="presParOf" srcId="{65CD8A93-5639-4500-BC98-F95D4C337005}" destId="{50CA2870-ADB5-49FD-A4F9-D2B39C4DCD4F}" srcOrd="0" destOrd="0" presId="urn:microsoft.com/office/officeart/2005/8/layout/cycle3"/>
    <dgm:cxn modelId="{6DCA0C06-CF45-49B0-B37B-DD4B1D139095}" type="presParOf" srcId="{65CD8A93-5639-4500-BC98-F95D4C337005}" destId="{ADF40714-BAE3-4C5D-9584-AF71A8617C26}" srcOrd="1" destOrd="0" presId="urn:microsoft.com/office/officeart/2005/8/layout/cycle3"/>
    <dgm:cxn modelId="{B78A92CC-D02C-4F0C-A551-3F00D25980DC}" type="presParOf" srcId="{65CD8A93-5639-4500-BC98-F95D4C337005}" destId="{A407EC5A-569B-4330-A16B-C98C8A4FF2AC}" srcOrd="2" destOrd="0" presId="urn:microsoft.com/office/officeart/2005/8/layout/cycle3"/>
    <dgm:cxn modelId="{CDAB6861-39F3-4CA8-A7CE-B9A36533C8AB}" type="presParOf" srcId="{65CD8A93-5639-4500-BC98-F95D4C337005}" destId="{A25144D4-E9CF-4408-8FE3-B14817C5BCBD}" srcOrd="3" destOrd="0" presId="urn:microsoft.com/office/officeart/2005/8/layout/cycle3"/>
    <dgm:cxn modelId="{212A0F30-9CCA-47F0-94E2-2CE0BD2B4857}" type="presParOf" srcId="{65CD8A93-5639-4500-BC98-F95D4C337005}" destId="{3EE09CE3-F7D8-45A8-B01E-B673027C84C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40714-BAE3-4C5D-9584-AF71A8617C26}">
      <dsp:nvSpPr>
        <dsp:cNvPr id="0" name=""/>
        <dsp:cNvSpPr/>
      </dsp:nvSpPr>
      <dsp:spPr>
        <a:xfrm>
          <a:off x="1741606" y="385596"/>
          <a:ext cx="6011159" cy="6011159"/>
        </a:xfrm>
        <a:prstGeom prst="circularArrow">
          <a:avLst>
            <a:gd name="adj1" fmla="val 4668"/>
            <a:gd name="adj2" fmla="val 272909"/>
            <a:gd name="adj3" fmla="val 14069307"/>
            <a:gd name="adj4" fmla="val 17244180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A2870-ADB5-49FD-A4F9-D2B39C4DCD4F}">
      <dsp:nvSpPr>
        <dsp:cNvPr id="0" name=""/>
        <dsp:cNvSpPr/>
      </dsp:nvSpPr>
      <dsp:spPr>
        <a:xfrm>
          <a:off x="597211" y="2604813"/>
          <a:ext cx="2574560" cy="1088803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>
              <a:solidFill>
                <a:schemeClr val="tx1"/>
              </a:solidFill>
            </a:rPr>
            <a:t>Psychosocial Team</a:t>
          </a:r>
        </a:p>
      </dsp:txBody>
      <dsp:txXfrm>
        <a:off x="650362" y="2657964"/>
        <a:ext cx="2468258" cy="982501"/>
      </dsp:txXfrm>
    </dsp:sp>
    <dsp:sp modelId="{A407EC5A-569B-4330-A16B-C98C8A4FF2AC}">
      <dsp:nvSpPr>
        <dsp:cNvPr id="0" name=""/>
        <dsp:cNvSpPr/>
      </dsp:nvSpPr>
      <dsp:spPr>
        <a:xfrm>
          <a:off x="3721050" y="297228"/>
          <a:ext cx="2574560" cy="1088803"/>
        </a:xfrm>
        <a:prstGeom prst="roundRect">
          <a:avLst/>
        </a:prstGeom>
        <a:solidFill>
          <a:srgbClr val="99CC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>
              <a:solidFill>
                <a:schemeClr val="tx1"/>
              </a:solidFill>
            </a:rPr>
            <a:t>Judiciary</a:t>
          </a:r>
        </a:p>
      </dsp:txBody>
      <dsp:txXfrm>
        <a:off x="3774201" y="350379"/>
        <a:ext cx="2468258" cy="982501"/>
      </dsp:txXfrm>
    </dsp:sp>
    <dsp:sp modelId="{A25144D4-E9CF-4408-8FE3-B14817C5BCBD}">
      <dsp:nvSpPr>
        <dsp:cNvPr id="0" name=""/>
        <dsp:cNvSpPr/>
      </dsp:nvSpPr>
      <dsp:spPr>
        <a:xfrm>
          <a:off x="6193138" y="2681702"/>
          <a:ext cx="2574560" cy="1088803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>
              <a:solidFill>
                <a:schemeClr val="tx1"/>
              </a:solidFill>
            </a:rPr>
            <a:t>Ministry for Public Affairs</a:t>
          </a:r>
        </a:p>
      </dsp:txBody>
      <dsp:txXfrm>
        <a:off x="6246289" y="2734853"/>
        <a:ext cx="2468258" cy="982501"/>
      </dsp:txXfrm>
    </dsp:sp>
    <dsp:sp modelId="{3EE09CE3-F7D8-45A8-B01E-B673027C84C7}">
      <dsp:nvSpPr>
        <dsp:cNvPr id="0" name=""/>
        <dsp:cNvSpPr/>
      </dsp:nvSpPr>
      <dsp:spPr>
        <a:xfrm>
          <a:off x="3662198" y="5220516"/>
          <a:ext cx="2574560" cy="1088803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>
              <a:solidFill>
                <a:schemeClr val="tx1"/>
              </a:solidFill>
            </a:rPr>
            <a:t>Technical Defense</a:t>
          </a:r>
        </a:p>
      </dsp:txBody>
      <dsp:txXfrm>
        <a:off x="3715349" y="5273667"/>
        <a:ext cx="2468258" cy="98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25AD03F7-4B1F-420E-9264-518ABA0C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3ABC-C52E-4AA0-83BA-34FB2C17709E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CF917F77-4E22-4C35-A27A-D25917A7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34A22B3A-569A-40CC-8DEE-70CEA071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19AB-2E25-44D8-8354-7406651C27F3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401408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9E58A679-BD85-422D-9405-E396FF66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B98F-5805-40BE-ABF8-FD4EA33FC510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6B8AC4D0-0CDD-4C4F-90B2-98E6421A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9A6BDFDB-E083-40A6-A21F-8BB315C8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E3853-B3F0-43C0-8FCA-6A1E7AD075C3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66272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E322E747-4784-4FCE-8DFF-58F4AC0D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6E3F-196A-4FC0-B061-BD2352CCD6A9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FD8C98EF-EC0E-4300-A6D3-FFA75AD5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9ED1A04C-8360-4AC8-9CF4-FD8F5AFE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C69F-9A31-4592-A845-DFB857763D66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3694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F7DCDADD-1744-40A5-B295-7A3047CE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B85B-BA37-4E4E-A152-A0311945EBE3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811714D8-3D8D-4910-ACA1-DA757F6D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3208DF7E-80E9-4F59-9626-582EDAC2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1FCEC-6976-4745-8A0F-54CCE7ED5DDF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00795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E72D349B-A033-46D6-8E0C-39ED6EB2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F4C8-6671-468F-A798-CE48936DA740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2487D6D6-F626-4908-A34B-572841B2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7B19C093-0E18-4E61-9A04-E4B691C1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1EC9E-1B22-4D2A-9AA5-A57FE0ED3C11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411298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C2137788-73D4-499A-9C41-4AF54AF0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79E4-E150-47A9-A312-61212388D77F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9DA2959A-EB4A-48B9-A56B-EFD973A9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18E5C590-DDBD-4D27-B1B8-ECC194C1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AE69-C475-47D4-95B8-E6E1E6D8B412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70989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xmlns="" id="{9EE39E51-E10E-4E3B-9276-E9A2F816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72AE-7EEB-4483-895E-13DE5D884EFB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xmlns="" id="{D7966EC7-C7AD-4D95-87BE-D5479A98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xmlns="" id="{F02059D5-3E0E-4A93-A77D-69DD387A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9783-B0A0-40E4-9C46-7C4223DDB5CF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1653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xmlns="" id="{C07DCAF0-C0AF-43E6-B024-87C9BC57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C4FC-2A6E-40B7-87E1-BE6E37741B84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xmlns="" id="{B760E61E-0743-4C92-8F40-076D7ACC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xmlns="" id="{DDA1AED3-68E3-4D55-B927-53DEAD57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4D82A-8AE9-4AE0-B201-0BDA6ADBC985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14300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xmlns="" id="{1017CC50-AE2A-4959-8840-705F5B88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7BFD-FBED-401E-9AAF-287845CF5542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xmlns="" id="{FAD809B4-83E4-4183-A49C-84C4ABDD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xmlns="" id="{E28473BF-ED0A-459E-AE51-E5651EBB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D8DC3-6DAC-47E8-974C-19031B34A794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90713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01781181-0F38-4611-9001-EFA20861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2707-A299-4F82-AE92-0B5ECD29F13A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67410999-0972-44A3-8D42-3AE71510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3507B953-14A1-43A2-B318-3F73A04D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A1DC5-E519-4C28-AD31-F2F4D58E629A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4280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E068CC75-F84D-4650-8A64-E27C0BF8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3E54-AE99-4A45-9CA1-EE874D98DD15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BBA6A8E0-7DB3-4F78-B11B-0CFF00A9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EDC89819-D596-496D-9F9B-AC9CFD61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30637-A422-4098-B847-9D900F17B372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113225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xmlns="" id="{BADEED72-E153-4711-9E19-268A8A87C4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xmlns="" id="{3D955E22-79E9-4FFB-8739-F10A1986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Haga clic para modificar el estilo de texto del patrón</a:t>
            </a:r>
          </a:p>
          <a:p>
            <a:pPr lvl="1"/>
            <a:r>
              <a:rPr lang="es-ES" altLang="es-CR"/>
              <a:t>Segundo nivel</a:t>
            </a:r>
          </a:p>
          <a:p>
            <a:pPr lvl="2"/>
            <a:r>
              <a:rPr lang="es-ES" altLang="es-CR"/>
              <a:t>Tercer nivel</a:t>
            </a:r>
          </a:p>
          <a:p>
            <a:pPr lvl="3"/>
            <a:r>
              <a:rPr lang="es-ES" altLang="es-CR"/>
              <a:t>Cuarto nivel</a:t>
            </a:r>
          </a:p>
          <a:p>
            <a:pPr lvl="4"/>
            <a:r>
              <a:rPr lang="es-ES" altLang="es-CR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E3CBC715-AF7E-43BB-AABE-89920044B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71395-21F5-4381-83D4-4C29C124B0E2}" type="datetimeFigureOut">
              <a:rPr lang="es-ES"/>
              <a:pPr>
                <a:defRPr/>
              </a:pPr>
              <a:t>11/17/21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4D922B09-C8CC-4295-9F3A-BBDE2BE89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90590D4C-011E-4705-9893-AAD838EB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46DAA5-9D74-43AE-BE91-0F1A22B8DB5E}" type="slidenum">
              <a:rPr lang="es-ES" altLang="es-CR"/>
              <a:pPr/>
              <a:t>‹#›</a:t>
            </a:fld>
            <a:endParaRPr lang="es-ES" alt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90F-589F-4462-BF35-E37AB1790424}" type="slidenum">
              <a:rPr lang="es-CO" smtClean="0"/>
              <a:t>1</a:t>
            </a:fld>
            <a:endParaRPr lang="es-CO"/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" y="153924"/>
            <a:ext cx="3565525" cy="783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n-US" sz="1600" b="1">
                <a:solidFill>
                  <a:srgbClr val="006600"/>
                </a:solidFill>
                <a:latin typeface="Calibri" panose="020F0502020204030204" pitchFamily="34" charset="0"/>
              </a:rPr>
              <a:t>INTER-AMERICAN DRUG ABUSE</a:t>
            </a:r>
          </a:p>
          <a:p>
            <a:pPr algn="r"/>
            <a:r>
              <a:rPr lang="en-US" sz="1600" b="1">
                <a:solidFill>
                  <a:srgbClr val="006600"/>
                </a:solidFill>
                <a:latin typeface="Calibri" panose="020F0502020204030204" pitchFamily="34" charset="0"/>
              </a:rPr>
              <a:t>CONTROL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4551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n-US" sz="2800" b="1">
                <a:solidFill>
                  <a:srgbClr val="006600"/>
                </a:solidFill>
                <a:latin typeface="Calibri" panose="020F0502020204030204" pitchFamily="34" charset="0"/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551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algn="r"/>
            <a:r>
              <a:rPr lang="en-US" sz="1200">
                <a:solidFill>
                  <a:srgbClr val="999999"/>
                </a:solidFill>
                <a:latin typeface="Calibri" panose="020F0502020204030204" pitchFamily="34" charset="0"/>
              </a:rPr>
              <a:t>Secretariat for Multidimensional Security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3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635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n-US" sz="1600" b="1">
                <a:ea typeface="+mn-lt"/>
                <a:cs typeface="+mn-lt"/>
              </a:rPr>
              <a:t>GERARDO RUBEN ALFARO VARGAS</a:t>
            </a:r>
            <a:endParaRPr lang="en-US" b="1">
              <a:cs typeface="Calibri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PLENARY SESSION 6, PANEL 7</a:t>
            </a:r>
            <a:endParaRPr lang="en-US" b="1">
              <a:cs typeface="Calibri"/>
            </a:endParaRPr>
          </a:p>
          <a:p>
            <a:pPr algn="ctr"/>
            <a:r>
              <a:rPr lang="en-US" sz="1600" b="1">
                <a:ea typeface="+mn-lt"/>
                <a:cs typeface="+mn-lt"/>
              </a:rPr>
              <a:t>DRUG TREATMENT PROCEDURE UNDER RESTORATIVE JUDICIAL SUPERVISION</a:t>
            </a:r>
            <a:endParaRPr lang="en-US" b="1"/>
          </a:p>
          <a:p>
            <a:pPr algn="ctr"/>
            <a:endParaRPr lang="en-US" sz="1600" b="1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b="1" dirty="0">
                <a:ea typeface="+mn-lt"/>
                <a:cs typeface="+mn-lt"/>
              </a:rPr>
              <a:t>SEVENTIETH REGULAR CICAD SESSION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November 16th-19th, 2021 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Virtual Session</a:t>
            </a:r>
            <a:endParaRPr lang="en-US" sz="1600" dirty="0">
              <a:ea typeface="+mn-lt"/>
              <a:cs typeface="+mn-lt"/>
            </a:endParaRPr>
          </a:p>
          <a:p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5076" y="1270000"/>
            <a:ext cx="1905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600" b="1" dirty="0">
                <a:ea typeface="+mn-lt"/>
                <a:cs typeface="+mn-lt"/>
              </a:rPr>
              <a:t>OEA/</a:t>
            </a:r>
            <a:r>
              <a:rPr lang="en-US" sz="1600" b="1" dirty="0" err="1">
                <a:ea typeface="+mn-lt"/>
                <a:cs typeface="+mn-lt"/>
              </a:rPr>
              <a:t>Ser.L</a:t>
            </a:r>
            <a:r>
              <a:rPr lang="en-US" sz="1600" b="1" dirty="0">
                <a:ea typeface="+mn-lt"/>
                <a:cs typeface="+mn-lt"/>
              </a:rPr>
              <a:t>/ XIV.2.70 </a:t>
            </a:r>
            <a:endParaRPr lang="en-US" sz="1600" dirty="0">
              <a:ea typeface="+mn-lt"/>
              <a:cs typeface="+mn-lt"/>
            </a:endParaRPr>
          </a:p>
          <a:p>
            <a:pPr algn="r"/>
            <a:r>
              <a:rPr lang="en-US" sz="1600" b="1">
                <a:ea typeface="+mn-lt"/>
                <a:cs typeface="+mn-lt"/>
              </a:rPr>
              <a:t>CICAD/doc.2642/21</a:t>
            </a:r>
            <a:endParaRPr lang="en-US" sz="1600" dirty="0">
              <a:ea typeface="+mn-lt"/>
              <a:cs typeface="+mn-lt"/>
            </a:endParaRPr>
          </a:p>
          <a:p>
            <a:pPr algn="r"/>
            <a:r>
              <a:rPr lang="en-US" sz="1600" b="1">
                <a:ea typeface="+mn-lt"/>
                <a:cs typeface="+mn-lt"/>
              </a:rPr>
              <a:t>November 18,</a:t>
            </a:r>
            <a:r>
              <a:rPr lang="en-US" sz="1600" b="1" dirty="0">
                <a:ea typeface="+mn-lt"/>
                <a:cs typeface="+mn-lt"/>
              </a:rPr>
              <a:t> 2021</a:t>
            </a:r>
            <a:endParaRPr lang="en-US" sz="1600" dirty="0">
              <a:ea typeface="+mn-lt"/>
              <a:cs typeface="+mn-lt"/>
            </a:endParaRPr>
          </a:p>
          <a:p>
            <a:pPr algn="r"/>
            <a:r>
              <a:rPr lang="en-US" sz="1600" b="1" dirty="0">
                <a:ea typeface="+mn-lt"/>
                <a:cs typeface="+mn-lt"/>
              </a:rPr>
              <a:t>Textual</a:t>
            </a:r>
            <a:endParaRPr lang="en-US" sz="1600" dirty="0">
              <a:ea typeface="+mn-lt"/>
              <a:cs typeface="+mn-lt"/>
            </a:endParaRPr>
          </a:p>
          <a:p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41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arcador de contenido 15">
            <a:extLst>
              <a:ext uri="{FF2B5EF4-FFF2-40B4-BE49-F238E27FC236}">
                <a16:creationId xmlns:a16="http://schemas.microsoft.com/office/drawing/2014/main" xmlns="" id="{9D6D49AC-C393-4563-BE11-7E68F57CB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144000" cy="4752975"/>
          </a:xfr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381E5B10-550D-4CD3-B828-0E3E32FF125B}"/>
              </a:ext>
            </a:extLst>
          </p:cNvPr>
          <p:cNvSpPr txBox="1">
            <a:spLocks/>
          </p:cNvSpPr>
          <p:nvPr/>
        </p:nvSpPr>
        <p:spPr>
          <a:xfrm>
            <a:off x="0" y="4508500"/>
            <a:ext cx="9144000" cy="1998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Drug Treatment Procedure under Restorative Judicial Supervision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+mj-ea"/>
              <a:cs typeface="FrankRuehl" pitchFamily="34" charset="-79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Magistrate Gerardo Ruben Alfaro Vargas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Criminal Appellate Division and Rector of Restorative Justice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Judiciary, Costa Rica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November 2021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C4C0E5B6-C76A-4BE1-B1BC-81C6DC8E0E18}"/>
              </a:ext>
            </a:extLst>
          </p:cNvPr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1A52DFF-FB23-4380-8F0C-5663E246110C}"/>
              </a:ext>
            </a:extLst>
          </p:cNvPr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xmlns="" id="{057256FF-B24F-4576-9551-2BCF534BFF7F}"/>
              </a:ext>
            </a:extLst>
          </p:cNvPr>
          <p:cNvSpPr/>
          <p:nvPr/>
        </p:nvSpPr>
        <p:spPr>
          <a:xfrm>
            <a:off x="0" y="6480175"/>
            <a:ext cx="9144000" cy="117475"/>
          </a:xfrm>
          <a:prstGeom prst="rect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xmlns="" id="{2CC6E00E-8222-4B5D-9B45-9DAC18632967}"/>
              </a:ext>
            </a:extLst>
          </p:cNvPr>
          <p:cNvSpPr/>
          <p:nvPr/>
        </p:nvSpPr>
        <p:spPr>
          <a:xfrm>
            <a:off x="-36513" y="6597650"/>
            <a:ext cx="918051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6" name="Imagen 13">
            <a:extLst>
              <a:ext uri="{FF2B5EF4-FFF2-40B4-BE49-F238E27FC236}">
                <a16:creationId xmlns:a16="http://schemas.microsoft.com/office/drawing/2014/main" xmlns="" id="{F2C62766-F734-4065-B041-ECBCE34665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778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Marcador de contenido 2">
            <a:extLst>
              <a:ext uri="{FF2B5EF4-FFF2-40B4-BE49-F238E27FC236}">
                <a16:creationId xmlns:a16="http://schemas.microsoft.com/office/drawing/2014/main" xmlns="" id="{9F724AC1-9E6A-45DA-AB88-8068977BD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4464050" cy="3829050"/>
          </a:xfrm>
        </p:spPr>
      </p:pic>
      <p:sp>
        <p:nvSpPr>
          <p:cNvPr id="3075" name="1 Título">
            <a:extLst>
              <a:ext uri="{FF2B5EF4-FFF2-40B4-BE49-F238E27FC236}">
                <a16:creationId xmlns:a16="http://schemas.microsoft.com/office/drawing/2014/main" xmlns="" id="{A702E275-1A54-4C52-A4C8-61101C0F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213100"/>
            <a:ext cx="3663950" cy="585788"/>
          </a:xfrm>
        </p:spPr>
        <p:txBody>
          <a:bodyPr/>
          <a:lstStyle/>
          <a:p>
            <a:pPr eaLnBrk="1" hangingPunct="1"/>
            <a:r>
              <a:rPr lang="es-ES" altLang="es-CR" sz="2800"/>
              <a:t>Costa Rica: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6C54282F-5AED-4CFC-90BD-3E7930361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3933825"/>
            <a:ext cx="3724275" cy="13446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Total land area: 51,100 km2 </a:t>
            </a:r>
          </a:p>
          <a:p>
            <a:pPr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Estimated population: 5,000,000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000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E5C7EA16-7BD8-4D37-BD76-CF009D222C2D}"/>
              </a:ext>
            </a:extLst>
          </p:cNvPr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1A164C41-0A63-4702-AA3B-6C2F0A09FF1A}"/>
              </a:ext>
            </a:extLst>
          </p:cNvPr>
          <p:cNvSpPr/>
          <p:nvPr/>
        </p:nvSpPr>
        <p:spPr>
          <a:xfrm>
            <a:off x="0" y="6480175"/>
            <a:ext cx="9144000" cy="117475"/>
          </a:xfrm>
          <a:prstGeom prst="rect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35B6BAC7-4C2B-48A3-9A76-13A402CB19A8}"/>
              </a:ext>
            </a:extLst>
          </p:cNvPr>
          <p:cNvSpPr/>
          <p:nvPr/>
        </p:nvSpPr>
        <p:spPr>
          <a:xfrm>
            <a:off x="-36513" y="6597650"/>
            <a:ext cx="918051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B78502C3-E6B1-473F-B8A4-88A59C6D3DD1}"/>
              </a:ext>
            </a:extLst>
          </p:cNvPr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" name="7 Imagen" descr="logo OJR - copia.png">
            <a:extLst>
              <a:ext uri="{FF2B5EF4-FFF2-40B4-BE49-F238E27FC236}">
                <a16:creationId xmlns:a16="http://schemas.microsoft.com/office/drawing/2014/main" xmlns="" id="{90FFA756-8FA9-46D5-B4DD-F627990FD7E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5445125"/>
            <a:ext cx="971550" cy="101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2" name="10 Rectángulo">
            <a:extLst>
              <a:ext uri="{FF2B5EF4-FFF2-40B4-BE49-F238E27FC236}">
                <a16:creationId xmlns:a16="http://schemas.microsoft.com/office/drawing/2014/main" xmlns="" id="{B4B2C864-2292-4CC1-A371-5E23EE7B8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773238"/>
            <a:ext cx="37242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dirty="0"/>
          </a:p>
          <a:p>
            <a:pPr>
              <a:buFontTx/>
              <a:buChar char="-"/>
            </a:pPr>
            <a:r>
              <a:rPr lang="en-US" altLang="en-US" dirty="0"/>
              <a:t>2013:</a:t>
            </a:r>
          </a:p>
          <a:p>
            <a:pPr lvl="1"/>
            <a:r>
              <a:rPr lang="en-US" altLang="en-US" sz="1600" dirty="0"/>
              <a:t>Judicial Circuit I and II, San Jose</a:t>
            </a:r>
          </a:p>
          <a:p>
            <a:pPr>
              <a:buFontTx/>
              <a:buChar char="-"/>
            </a:pPr>
            <a:endParaRPr lang="en-US" altLang="en-US" dirty="0"/>
          </a:p>
          <a:p>
            <a:pPr>
              <a:buFontTx/>
              <a:buChar char="-"/>
            </a:pPr>
            <a:r>
              <a:rPr lang="en-US" altLang="en-US" dirty="0"/>
              <a:t>2015:</a:t>
            </a:r>
          </a:p>
          <a:p>
            <a:pPr lvl="1"/>
            <a:r>
              <a:rPr lang="en-US" altLang="en-US" sz="1600" dirty="0"/>
              <a:t>Judicial Circuit III San Jose </a:t>
            </a:r>
          </a:p>
          <a:p>
            <a:pPr lvl="1"/>
            <a:r>
              <a:rPr lang="en-US" altLang="en-US" sz="1600" dirty="0"/>
              <a:t>Heredia</a:t>
            </a:r>
          </a:p>
          <a:p>
            <a:pPr lvl="1"/>
            <a:endParaRPr lang="en-US" altLang="en-US" dirty="0"/>
          </a:p>
          <a:p>
            <a:pPr>
              <a:buFontTx/>
              <a:buChar char="-"/>
            </a:pPr>
            <a:r>
              <a:rPr lang="en-US" altLang="en-US" dirty="0"/>
              <a:t>2019:</a:t>
            </a:r>
          </a:p>
          <a:p>
            <a:pPr lvl="1" algn="just"/>
            <a:r>
              <a:rPr lang="en-US" altLang="en-US" sz="1600" dirty="0"/>
              <a:t>In accordance with the Law on Restorative Justice, gradual expansion to achieve national coverage.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xmlns="" id="{6AF3EB88-23E9-42F7-969D-5D2A45E8319A}"/>
              </a:ext>
            </a:extLst>
          </p:cNvPr>
          <p:cNvSpPr/>
          <p:nvPr/>
        </p:nvSpPr>
        <p:spPr>
          <a:xfrm>
            <a:off x="5724525" y="1125538"/>
            <a:ext cx="2901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s-CR" sz="2800" b="1">
                <a:latin typeface="+mj-lt"/>
                <a:ea typeface="+mj-ea"/>
                <a:cs typeface="+mj-cs"/>
              </a:rPr>
              <a:t>Coverage of  PTDJ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xmlns="" id="{76F8DA8B-7753-48D4-9E66-54EA127C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s-CR" sz="2800" b="1" dirty="0"/>
              <a:t>PTDJ REQUIREMENTS </a:t>
            </a:r>
          </a:p>
        </p:txBody>
      </p:sp>
      <p:sp>
        <p:nvSpPr>
          <p:cNvPr id="4099" name="2 Marcador de contenido">
            <a:extLst>
              <a:ext uri="{FF2B5EF4-FFF2-40B4-BE49-F238E27FC236}">
                <a16:creationId xmlns:a16="http://schemas.microsoft.com/office/drawing/2014/main" xmlns="" id="{CE7EBB01-F83A-4221-A960-8DB85F52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s-CR" dirty="0"/>
          </a:p>
          <a:p>
            <a:pPr eaLnBrk="1" hangingPunct="1"/>
            <a:endParaRPr lang="en-US" altLang="es-CR" dirty="0"/>
          </a:p>
          <a:p>
            <a:pPr eaLnBrk="1" hangingPunct="1"/>
            <a:endParaRPr lang="en-US" altLang="es-CR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8950BA0F-1DB6-462D-9067-03E0FC8533B4}"/>
              </a:ext>
            </a:extLst>
          </p:cNvPr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5633FB9D-0EA0-42A6-9DCF-EC5D9176814F}"/>
              </a:ext>
            </a:extLst>
          </p:cNvPr>
          <p:cNvSpPr/>
          <p:nvPr/>
        </p:nvSpPr>
        <p:spPr>
          <a:xfrm>
            <a:off x="0" y="6480175"/>
            <a:ext cx="9144000" cy="117475"/>
          </a:xfrm>
          <a:prstGeom prst="rect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DBD64FE1-49DE-406D-BC7A-1092B05780B9}"/>
              </a:ext>
            </a:extLst>
          </p:cNvPr>
          <p:cNvSpPr/>
          <p:nvPr/>
        </p:nvSpPr>
        <p:spPr>
          <a:xfrm>
            <a:off x="-36513" y="6597650"/>
            <a:ext cx="918051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C882A464-2769-44C7-AB5C-1D5BEB06162B}"/>
              </a:ext>
            </a:extLst>
          </p:cNvPr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7 Imagen" descr="logo OJR - copia.png">
            <a:extLst>
              <a:ext uri="{FF2B5EF4-FFF2-40B4-BE49-F238E27FC236}">
                <a16:creationId xmlns:a16="http://schemas.microsoft.com/office/drawing/2014/main" xmlns="" id="{BD7C926D-C314-4F76-B66C-B02C4E63CC8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5218113"/>
            <a:ext cx="118745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3" name="Rectangle 3">
            <a:extLst>
              <a:ext uri="{FF2B5EF4-FFF2-40B4-BE49-F238E27FC236}">
                <a16:creationId xmlns:a16="http://schemas.microsoft.com/office/drawing/2014/main" xmlns="" id="{B3D29145-5DEE-4432-B25D-7AACDDBFE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" y="1491089"/>
            <a:ext cx="4319588" cy="427809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Offense related to drug consumption.</a:t>
            </a:r>
            <a:endParaRPr lang="en-US" altLang="es-CR" sz="1600" dirty="0">
              <a:latin typeface="+mn-lt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Voluntary participation of the victim and not revictimization.</a:t>
            </a: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Voluntary participation of the accused person, their understanding of the harm caused and commitment to reparation. </a:t>
            </a: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Technical criteria from the health component, issued by the Institute on Alcoholism and Drug Dependency (known by its Spanish acronym, IAFA) or by the accredited entity.</a:t>
            </a:r>
          </a:p>
          <a:p>
            <a:pPr lvl="1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None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Legal provenance of an alternative solution or sentence within the PTDJ. 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226254DE-A600-4B7D-AA6C-EA4422015E03}"/>
              </a:ext>
            </a:extLst>
          </p:cNvPr>
          <p:cNvSpPr txBox="1">
            <a:spLocks/>
          </p:cNvSpPr>
          <p:nvPr/>
        </p:nvSpPr>
        <p:spPr bwMode="auto">
          <a:xfrm>
            <a:off x="4364250" y="395287"/>
            <a:ext cx="4968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CR" sz="2800" b="1" dirty="0">
                <a:latin typeface="+mj-lt"/>
                <a:ea typeface="+mj-ea"/>
                <a:cs typeface="+mj-cs"/>
              </a:rPr>
              <a:t>PTDJ DOES NOT APPLY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xmlns="" id="{635F66F3-4D11-4BB0-A2CC-ADBADD0920DF}"/>
              </a:ext>
            </a:extLst>
          </p:cNvPr>
          <p:cNvSpPr txBox="1">
            <a:spLocks/>
          </p:cNvSpPr>
          <p:nvPr/>
        </p:nvSpPr>
        <p:spPr bwMode="auto">
          <a:xfrm>
            <a:off x="4676375" y="915083"/>
            <a:ext cx="4198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Crimes of a sexual nature.</a:t>
            </a:r>
          </a:p>
          <a:p>
            <a:pPr lvl="1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None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Crimes punishable by the Law on the Criminalization of Violence against Women.</a:t>
            </a: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Crimes related to drug trafficking or the financing of terrorism. Excludes women in a vulnerable state bringing drugs into a prison facility,</a:t>
            </a: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1600" dirty="0">
                <a:latin typeface="+mn-lt"/>
                <a:cs typeface="Calibri" panose="020F0502020204030204" pitchFamily="34" charset="0"/>
              </a:rPr>
              <a:t>Organized crime and human trafficking.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en-US" altLang="es-CR" sz="1600" i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FB62810E-C123-42B5-B887-BDB971D543F0}"/>
              </a:ext>
            </a:extLst>
          </p:cNvPr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1A7E5D9E-4938-4388-B72C-DB525A79B1B7}"/>
              </a:ext>
            </a:extLst>
          </p:cNvPr>
          <p:cNvSpPr/>
          <p:nvPr/>
        </p:nvSpPr>
        <p:spPr>
          <a:xfrm>
            <a:off x="0" y="6480175"/>
            <a:ext cx="9144000" cy="117475"/>
          </a:xfrm>
          <a:prstGeom prst="rect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6200BA4C-C062-4ACA-B223-C19D3B794EDD}"/>
              </a:ext>
            </a:extLst>
          </p:cNvPr>
          <p:cNvSpPr/>
          <p:nvPr/>
        </p:nvSpPr>
        <p:spPr>
          <a:xfrm>
            <a:off x="-36513" y="6597650"/>
            <a:ext cx="918051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4E36705D-1623-48DE-9610-438C94F8DF3B}"/>
              </a:ext>
            </a:extLst>
          </p:cNvPr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7 Imagen" descr="logo OJR - copia.png">
            <a:extLst>
              <a:ext uri="{FF2B5EF4-FFF2-40B4-BE49-F238E27FC236}">
                <a16:creationId xmlns:a16="http://schemas.microsoft.com/office/drawing/2014/main" xmlns="" id="{7BA4BCCF-0F35-4A3A-A1C6-C322EFE4825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5437188"/>
            <a:ext cx="971550" cy="101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12 Diagrama">
            <a:extLst>
              <a:ext uri="{FF2B5EF4-FFF2-40B4-BE49-F238E27FC236}">
                <a16:creationId xmlns:a16="http://schemas.microsoft.com/office/drawing/2014/main" xmlns="" id="{08AE868E-8E82-47D3-9852-880F59EA1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535620"/>
              </p:ext>
            </p:extLst>
          </p:nvPr>
        </p:nvGraphicFramePr>
        <p:xfrm>
          <a:off x="0" y="116632"/>
          <a:ext cx="928801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128" name="14 Grupo">
            <a:extLst>
              <a:ext uri="{FF2B5EF4-FFF2-40B4-BE49-F238E27FC236}">
                <a16:creationId xmlns:a16="http://schemas.microsoft.com/office/drawing/2014/main" xmlns="" id="{EF69EAC8-A766-42F1-970A-6AD88D962D54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284538"/>
            <a:ext cx="1727200" cy="1657350"/>
            <a:chOff x="4093632" y="1911414"/>
            <a:chExt cx="2521279" cy="2491706"/>
          </a:xfrm>
        </p:grpSpPr>
        <p:sp>
          <p:nvSpPr>
            <p:cNvPr id="22" name=" 3">
              <a:extLst>
                <a:ext uri="{FF2B5EF4-FFF2-40B4-BE49-F238E27FC236}">
                  <a16:creationId xmlns:a16="http://schemas.microsoft.com/office/drawing/2014/main" xmlns="" id="{9B03F7AA-B5E8-4098-BB26-0C7ABE84FB9C}"/>
                </a:ext>
              </a:extLst>
            </p:cNvPr>
            <p:cNvSpPr/>
            <p:nvPr/>
          </p:nvSpPr>
          <p:spPr>
            <a:xfrm>
              <a:off x="4093632" y="1911414"/>
              <a:ext cx="2521279" cy="2491706"/>
            </a:xfrm>
            <a:prstGeom prst="gear9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>
              <a:extLst>
                <a:ext uri="{FF2B5EF4-FFF2-40B4-BE49-F238E27FC236}">
                  <a16:creationId xmlns:a16="http://schemas.microsoft.com/office/drawing/2014/main" xmlns="" id="{8D72D2F6-FDDA-4159-B605-6F34C19D5824}"/>
                </a:ext>
              </a:extLst>
            </p:cNvPr>
            <p:cNvSpPr/>
            <p:nvPr/>
          </p:nvSpPr>
          <p:spPr>
            <a:xfrm>
              <a:off x="4598815" y="2496153"/>
              <a:ext cx="1510914" cy="1279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Victim</a:t>
              </a:r>
            </a:p>
          </p:txBody>
        </p:sp>
      </p:grpSp>
      <p:grpSp>
        <p:nvGrpSpPr>
          <p:cNvPr id="5129" name="15 Grupo">
            <a:extLst>
              <a:ext uri="{FF2B5EF4-FFF2-40B4-BE49-F238E27FC236}">
                <a16:creationId xmlns:a16="http://schemas.microsoft.com/office/drawing/2014/main" xmlns="" id="{5380E5E0-11DD-421B-A617-62BFD42452A1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2708275"/>
            <a:ext cx="1871662" cy="1800225"/>
            <a:chOff x="2654467" y="1261525"/>
            <a:chExt cx="2157088" cy="2108656"/>
          </a:xfrm>
        </p:grpSpPr>
        <p:sp>
          <p:nvSpPr>
            <p:cNvPr id="20" name=" 5">
              <a:extLst>
                <a:ext uri="{FF2B5EF4-FFF2-40B4-BE49-F238E27FC236}">
                  <a16:creationId xmlns:a16="http://schemas.microsoft.com/office/drawing/2014/main" xmlns="" id="{015291AA-6477-4C36-8C32-E534CBB85591}"/>
                </a:ext>
              </a:extLst>
            </p:cNvPr>
            <p:cNvSpPr/>
            <p:nvPr/>
          </p:nvSpPr>
          <p:spPr>
            <a:xfrm>
              <a:off x="2654467" y="1261525"/>
              <a:ext cx="2157088" cy="210865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 6">
              <a:extLst>
                <a:ext uri="{FF2B5EF4-FFF2-40B4-BE49-F238E27FC236}">
                  <a16:creationId xmlns:a16="http://schemas.microsoft.com/office/drawing/2014/main" xmlns="" id="{89F2877C-DDAF-40E8-A0FB-4D93517BCB0A}"/>
                </a:ext>
              </a:extLst>
            </p:cNvPr>
            <p:cNvSpPr/>
            <p:nvPr/>
          </p:nvSpPr>
          <p:spPr>
            <a:xfrm>
              <a:off x="3192366" y="1795198"/>
              <a:ext cx="1192893" cy="1041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Offending Person</a:t>
              </a:r>
            </a:p>
          </p:txBody>
        </p:sp>
      </p:grpSp>
      <p:grpSp>
        <p:nvGrpSpPr>
          <p:cNvPr id="5130" name="16 Grupo">
            <a:extLst>
              <a:ext uri="{FF2B5EF4-FFF2-40B4-BE49-F238E27FC236}">
                <a16:creationId xmlns:a16="http://schemas.microsoft.com/office/drawing/2014/main" xmlns="" id="{48AD7A66-A2DA-41CF-A0E8-EA4D0696C9C3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1655763"/>
            <a:ext cx="2017713" cy="1873250"/>
            <a:chOff x="3452040" y="-33115"/>
            <a:chExt cx="2367903" cy="2399442"/>
          </a:xfrm>
        </p:grpSpPr>
        <p:sp>
          <p:nvSpPr>
            <p:cNvPr id="18" name=" 7">
              <a:extLst>
                <a:ext uri="{FF2B5EF4-FFF2-40B4-BE49-F238E27FC236}">
                  <a16:creationId xmlns:a16="http://schemas.microsoft.com/office/drawing/2014/main" xmlns="" id="{1D2350E7-CEC0-43A0-9DE4-82911FBA00EA}"/>
                </a:ext>
              </a:extLst>
            </p:cNvPr>
            <p:cNvSpPr/>
            <p:nvPr/>
          </p:nvSpPr>
          <p:spPr>
            <a:xfrm rot="21244564">
              <a:off x="3452040" y="-33115"/>
              <a:ext cx="2367903" cy="2399442"/>
            </a:xfrm>
            <a:prstGeom prst="gear6">
              <a:avLst/>
            </a:prstGeom>
            <a:solidFill>
              <a:srgbClr val="ED7C3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 8">
              <a:extLst>
                <a:ext uri="{FF2B5EF4-FFF2-40B4-BE49-F238E27FC236}">
                  <a16:creationId xmlns:a16="http://schemas.microsoft.com/office/drawing/2014/main" xmlns="" id="{63351D4B-1B1E-49FE-AFD4-4E08BF3FAF26}"/>
                </a:ext>
              </a:extLst>
            </p:cNvPr>
            <p:cNvSpPr/>
            <p:nvPr/>
          </p:nvSpPr>
          <p:spPr>
            <a:xfrm>
              <a:off x="3874844" y="692817"/>
              <a:ext cx="1522294" cy="671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Community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C3D94515-7A3C-48DB-94C5-42D650363FB2}"/>
              </a:ext>
            </a:extLst>
          </p:cNvPr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147" name="Marcador de contenido 10">
            <a:extLst>
              <a:ext uri="{FF2B5EF4-FFF2-40B4-BE49-F238E27FC236}">
                <a16:creationId xmlns:a16="http://schemas.microsoft.com/office/drawing/2014/main" xmlns="" id="{ECB9444C-E795-4337-A78E-C58759F3BB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7677" r="9369" b="14804"/>
          <a:stretch>
            <a:fillRect/>
          </a:stretch>
        </p:blipFill>
        <p:spPr>
          <a:xfrm>
            <a:off x="0" y="620713"/>
            <a:ext cx="9144000" cy="5859462"/>
          </a:xfrm>
        </p:spPr>
      </p:pic>
      <p:grpSp>
        <p:nvGrpSpPr>
          <p:cNvPr id="6148" name="7 Grupo">
            <a:extLst>
              <a:ext uri="{FF2B5EF4-FFF2-40B4-BE49-F238E27FC236}">
                <a16:creationId xmlns:a16="http://schemas.microsoft.com/office/drawing/2014/main" xmlns="" id="{EEF46F56-E85A-4586-8B63-5A8CC1EA826C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4868863"/>
            <a:ext cx="9180513" cy="1989137"/>
            <a:chOff x="-36513" y="6480175"/>
            <a:chExt cx="9180513" cy="377825"/>
          </a:xfrm>
        </p:grpSpPr>
        <p:sp>
          <p:nvSpPr>
            <p:cNvPr id="4" name="3 Rectángulo">
              <a:extLst>
                <a:ext uri="{FF2B5EF4-FFF2-40B4-BE49-F238E27FC236}">
                  <a16:creationId xmlns:a16="http://schemas.microsoft.com/office/drawing/2014/main" xmlns="" id="{16C84379-FA91-46B2-90B4-8B98320A3816}"/>
                </a:ext>
              </a:extLst>
            </p:cNvPr>
            <p:cNvSpPr/>
            <p:nvPr/>
          </p:nvSpPr>
          <p:spPr>
            <a:xfrm>
              <a:off x="0" y="6669238"/>
              <a:ext cx="9144000" cy="1887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" name="4 Rectángulo">
              <a:extLst>
                <a:ext uri="{FF2B5EF4-FFF2-40B4-BE49-F238E27FC236}">
                  <a16:creationId xmlns:a16="http://schemas.microsoft.com/office/drawing/2014/main" xmlns="" id="{75D83F04-C796-40D3-AB07-D04F3A1B4673}"/>
                </a:ext>
              </a:extLst>
            </p:cNvPr>
            <p:cNvSpPr/>
            <p:nvPr/>
          </p:nvSpPr>
          <p:spPr>
            <a:xfrm>
              <a:off x="0" y="6480175"/>
              <a:ext cx="9144000" cy="117599"/>
            </a:xfrm>
            <a:prstGeom prst="rect">
              <a:avLst/>
            </a:prstGeom>
            <a:solidFill>
              <a:srgbClr val="E99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Rectángulo">
              <a:extLst>
                <a:ext uri="{FF2B5EF4-FFF2-40B4-BE49-F238E27FC236}">
                  <a16:creationId xmlns:a16="http://schemas.microsoft.com/office/drawing/2014/main" xmlns="" id="{94FB7F6F-355F-49BD-B314-3A99C1F7984D}"/>
                </a:ext>
              </a:extLst>
            </p:cNvPr>
            <p:cNvSpPr/>
            <p:nvPr/>
          </p:nvSpPr>
          <p:spPr>
            <a:xfrm>
              <a:off x="-36513" y="6597774"/>
              <a:ext cx="9180513" cy="1435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xmlns="" id="{630B4CA1-C94C-4FEA-88DF-BB3CBD0D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207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CR" sz="4800" b="1" dirty="0"/>
              <a:t>RESULTS IN 2020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983921B0-5D02-4C76-9B45-A2410FF2D497}"/>
              </a:ext>
            </a:extLst>
          </p:cNvPr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E477CC85-EA9C-40F2-9B91-D081DC27E000}"/>
              </a:ext>
            </a:extLst>
          </p:cNvPr>
          <p:cNvSpPr/>
          <p:nvPr/>
        </p:nvSpPr>
        <p:spPr>
          <a:xfrm>
            <a:off x="0" y="6480175"/>
            <a:ext cx="9144000" cy="117475"/>
          </a:xfrm>
          <a:prstGeom prst="rect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913B4A8F-A40C-43A4-8B0B-5EF200E66B7A}"/>
              </a:ext>
            </a:extLst>
          </p:cNvPr>
          <p:cNvSpPr/>
          <p:nvPr/>
        </p:nvSpPr>
        <p:spPr>
          <a:xfrm>
            <a:off x="-36513" y="6597650"/>
            <a:ext cx="918051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7D2B7993-6F7D-4309-A48C-3D603B18291F}"/>
              </a:ext>
            </a:extLst>
          </p:cNvPr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7 Imagen" descr="logo OJR - copia.png">
            <a:extLst>
              <a:ext uri="{FF2B5EF4-FFF2-40B4-BE49-F238E27FC236}">
                <a16:creationId xmlns:a16="http://schemas.microsoft.com/office/drawing/2014/main" xmlns="" id="{7B2482E7-1A44-40CB-8C9C-5C2FCCBC4D9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5445125"/>
            <a:ext cx="971550" cy="101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176" name="10 Grupo">
            <a:extLst>
              <a:ext uri="{FF2B5EF4-FFF2-40B4-BE49-F238E27FC236}">
                <a16:creationId xmlns:a16="http://schemas.microsoft.com/office/drawing/2014/main" xmlns="" id="{0B584109-12BD-4CBD-A620-DF093E014910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2565400"/>
            <a:ext cx="8736012" cy="2062163"/>
            <a:chOff x="1336664" y="1860263"/>
            <a:chExt cx="6214986" cy="1158160"/>
          </a:xfrm>
        </p:grpSpPr>
        <p:sp>
          <p:nvSpPr>
            <p:cNvPr id="26" name=" 4">
              <a:extLst>
                <a:ext uri="{FF2B5EF4-FFF2-40B4-BE49-F238E27FC236}">
                  <a16:creationId xmlns:a16="http://schemas.microsoft.com/office/drawing/2014/main" xmlns="" id="{9AFCEEBB-A250-4DE9-BE07-BEACBE56BD3C}"/>
                </a:ext>
              </a:extLst>
            </p:cNvPr>
            <p:cNvSpPr/>
            <p:nvPr/>
          </p:nvSpPr>
          <p:spPr>
            <a:xfrm>
              <a:off x="1336664" y="1869179"/>
              <a:ext cx="1336058" cy="1149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450" tIns="44450" rIns="44450" bIns="44450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500" dirty="0"/>
            </a:p>
          </p:txBody>
        </p:sp>
        <p:sp>
          <p:nvSpPr>
            <p:cNvPr id="22" name=" 4">
              <a:extLst>
                <a:ext uri="{FF2B5EF4-FFF2-40B4-BE49-F238E27FC236}">
                  <a16:creationId xmlns:a16="http://schemas.microsoft.com/office/drawing/2014/main" xmlns="" id="{643CCFDD-BD64-4532-ABA3-43D39205C5A3}"/>
                </a:ext>
              </a:extLst>
            </p:cNvPr>
            <p:cNvSpPr/>
            <p:nvPr/>
          </p:nvSpPr>
          <p:spPr>
            <a:xfrm>
              <a:off x="3878901" y="1860263"/>
              <a:ext cx="1336059" cy="1149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450" tIns="44450" rIns="44450" bIns="44450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500" dirty="0"/>
            </a:p>
          </p:txBody>
        </p:sp>
        <p:sp>
          <p:nvSpPr>
            <p:cNvPr id="18" name=" 4">
              <a:extLst>
                <a:ext uri="{FF2B5EF4-FFF2-40B4-BE49-F238E27FC236}">
                  <a16:creationId xmlns:a16="http://schemas.microsoft.com/office/drawing/2014/main" xmlns="" id="{DE51671D-652D-4F9C-8730-AFB179727427}"/>
                </a:ext>
              </a:extLst>
            </p:cNvPr>
            <p:cNvSpPr/>
            <p:nvPr/>
          </p:nvSpPr>
          <p:spPr>
            <a:xfrm>
              <a:off x="6215592" y="1860263"/>
              <a:ext cx="1336058" cy="1149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4450" tIns="44450" rIns="44450" bIns="44450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500" dirty="0"/>
            </a:p>
          </p:txBody>
        </p:sp>
      </p:grpSp>
      <p:sp>
        <p:nvSpPr>
          <p:cNvPr id="28" name=" 3">
            <a:extLst>
              <a:ext uri="{FF2B5EF4-FFF2-40B4-BE49-F238E27FC236}">
                <a16:creationId xmlns:a16="http://schemas.microsoft.com/office/drawing/2014/main" xmlns="" id="{EF561427-6C90-46DE-BC71-EF0571679C81}"/>
              </a:ext>
            </a:extLst>
          </p:cNvPr>
          <p:cNvSpPr/>
          <p:nvPr/>
        </p:nvSpPr>
        <p:spPr>
          <a:xfrm>
            <a:off x="2411413" y="2420938"/>
            <a:ext cx="2160587" cy="2151062"/>
          </a:xfrm>
          <a:prstGeom prst="gear9">
            <a:avLst/>
          </a:prstGeom>
          <a:solidFill>
            <a:schemeClr val="accent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 3">
            <a:extLst>
              <a:ext uri="{FF2B5EF4-FFF2-40B4-BE49-F238E27FC236}">
                <a16:creationId xmlns:a16="http://schemas.microsoft.com/office/drawing/2014/main" xmlns="" id="{D9FC6584-FA31-4A75-81FD-BA1BD0FFF0F4}"/>
              </a:ext>
            </a:extLst>
          </p:cNvPr>
          <p:cNvSpPr/>
          <p:nvPr/>
        </p:nvSpPr>
        <p:spPr>
          <a:xfrm>
            <a:off x="179388" y="2420938"/>
            <a:ext cx="2160587" cy="2151062"/>
          </a:xfrm>
          <a:prstGeom prst="gear9">
            <a:avLst/>
          </a:prstGeom>
          <a:solidFill>
            <a:schemeClr val="accent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 3">
            <a:extLst>
              <a:ext uri="{FF2B5EF4-FFF2-40B4-BE49-F238E27FC236}">
                <a16:creationId xmlns:a16="http://schemas.microsoft.com/office/drawing/2014/main" xmlns="" id="{63539CB2-5277-4914-83AA-B81459A99327}"/>
              </a:ext>
            </a:extLst>
          </p:cNvPr>
          <p:cNvSpPr/>
          <p:nvPr/>
        </p:nvSpPr>
        <p:spPr>
          <a:xfrm>
            <a:off x="6983413" y="2492375"/>
            <a:ext cx="2160587" cy="2152650"/>
          </a:xfrm>
          <a:prstGeom prst="gear9">
            <a:avLst/>
          </a:prstGeom>
          <a:solidFill>
            <a:srgbClr val="FF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 3">
            <a:extLst>
              <a:ext uri="{FF2B5EF4-FFF2-40B4-BE49-F238E27FC236}">
                <a16:creationId xmlns:a16="http://schemas.microsoft.com/office/drawing/2014/main" xmlns="" id="{8CA15394-22D7-4753-B862-FABDBA140837}"/>
              </a:ext>
            </a:extLst>
          </p:cNvPr>
          <p:cNvSpPr/>
          <p:nvPr/>
        </p:nvSpPr>
        <p:spPr>
          <a:xfrm>
            <a:off x="4716463" y="2420938"/>
            <a:ext cx="2159000" cy="2151062"/>
          </a:xfrm>
          <a:prstGeom prst="gear9">
            <a:avLst/>
          </a:prstGeom>
          <a:solidFill>
            <a:schemeClr val="accent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81" name="31 CuadroTexto">
            <a:extLst>
              <a:ext uri="{FF2B5EF4-FFF2-40B4-BE49-F238E27FC236}">
                <a16:creationId xmlns:a16="http://schemas.microsoft.com/office/drawing/2014/main" xmlns="" id="{D08DD575-24FF-489E-9BE0-616ACE393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141663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</a:p>
        </p:txBody>
      </p:sp>
      <p:sp>
        <p:nvSpPr>
          <p:cNvPr id="7182" name="32 CuadroTexto">
            <a:extLst>
              <a:ext uri="{FF2B5EF4-FFF2-40B4-BE49-F238E27FC236}">
                <a16:creationId xmlns:a16="http://schemas.microsoft.com/office/drawing/2014/main" xmlns="" id="{B1D37D8C-376D-4653-A8D3-79C3B7DC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141663"/>
            <a:ext cx="1296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</p:txBody>
      </p:sp>
      <p:sp>
        <p:nvSpPr>
          <p:cNvPr id="7183" name="33 CuadroTexto">
            <a:extLst>
              <a:ext uri="{FF2B5EF4-FFF2-40B4-BE49-F238E27FC236}">
                <a16:creationId xmlns:a16="http://schemas.microsoft.com/office/drawing/2014/main" xmlns="" id="{06559F0B-75DE-47DC-B26F-86786E0E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08" y="3141663"/>
            <a:ext cx="128414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admitted</a:t>
            </a:r>
          </a:p>
        </p:txBody>
      </p:sp>
      <p:sp>
        <p:nvSpPr>
          <p:cNvPr id="7184" name="34 CuadroTexto">
            <a:extLst>
              <a:ext uri="{FF2B5EF4-FFF2-40B4-BE49-F238E27FC236}">
                <a16:creationId xmlns:a16="http://schemas.microsoft.com/office/drawing/2014/main" xmlns="" id="{89C9A2DD-482F-40EA-B332-55DD46E8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141663"/>
            <a:ext cx="129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revoked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xmlns="" id="{1477E373-8922-4369-9E5E-B333065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404813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s-CR" sz="4800" b="1" dirty="0"/>
              <a:t>CHALLENGES</a:t>
            </a:r>
            <a:endParaRPr lang="en-US" altLang="es-CR" sz="2800" b="1" dirty="0"/>
          </a:p>
        </p:txBody>
      </p:sp>
      <p:sp>
        <p:nvSpPr>
          <p:cNvPr id="8195" name="2 Marcador de contenido">
            <a:extLst>
              <a:ext uri="{FF2B5EF4-FFF2-40B4-BE49-F238E27FC236}">
                <a16:creationId xmlns:a16="http://schemas.microsoft.com/office/drawing/2014/main" xmlns="" id="{6FDC55AC-D401-4B94-AFC9-CE48D89E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altLang="es-CR"/>
          </a:p>
          <a:p>
            <a:pPr eaLnBrk="1" hangingPunct="1"/>
            <a:endParaRPr lang="es-ES" altLang="es-CR"/>
          </a:p>
          <a:p>
            <a:pPr eaLnBrk="1" hangingPunct="1"/>
            <a:endParaRPr lang="es-ES" altLang="es-CR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4D0C6BBE-B1D0-462C-9211-AB0874793268}"/>
              </a:ext>
            </a:extLst>
          </p:cNvPr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AA022E69-5F04-43A1-B82E-4FEE259DDF45}"/>
              </a:ext>
            </a:extLst>
          </p:cNvPr>
          <p:cNvSpPr/>
          <p:nvPr/>
        </p:nvSpPr>
        <p:spPr>
          <a:xfrm>
            <a:off x="0" y="6480175"/>
            <a:ext cx="9144000" cy="117475"/>
          </a:xfrm>
          <a:prstGeom prst="rect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592CC682-A4A3-433C-B50A-E49CD3DC3D97}"/>
              </a:ext>
            </a:extLst>
          </p:cNvPr>
          <p:cNvSpPr/>
          <p:nvPr/>
        </p:nvSpPr>
        <p:spPr>
          <a:xfrm>
            <a:off x="-36513" y="6597650"/>
            <a:ext cx="918051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78C9146F-5257-4097-94D0-41C6BFBEF6E6}"/>
              </a:ext>
            </a:extLst>
          </p:cNvPr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" name="7 Imagen" descr="logo OJR - copia.png">
            <a:extLst>
              <a:ext uri="{FF2B5EF4-FFF2-40B4-BE49-F238E27FC236}">
                <a16:creationId xmlns:a16="http://schemas.microsoft.com/office/drawing/2014/main" xmlns="" id="{4A27DBF1-B5E4-40B4-81DF-2CD7BBC3066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5218113"/>
            <a:ext cx="118745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3" name="Rectangle 3">
            <a:extLst>
              <a:ext uri="{FF2B5EF4-FFF2-40B4-BE49-F238E27FC236}">
                <a16:creationId xmlns:a16="http://schemas.microsoft.com/office/drawing/2014/main" xmlns="" id="{5A312F07-D8CE-49EC-91ED-E46C90AC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15458"/>
            <a:ext cx="7775575" cy="403187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2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Training.</a:t>
            </a:r>
            <a:endParaRPr lang="en-US" altLang="es-CR" sz="2400" dirty="0">
              <a:latin typeface="+mn-lt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2400" dirty="0">
              <a:latin typeface="+mn-lt"/>
              <a:cs typeface="Calibri" panose="020F0502020204030204" pitchFamily="34" charset="0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2400" dirty="0">
                <a:latin typeface="+mn-lt"/>
                <a:cs typeface="Calibri" panose="020F0502020204030204" pitchFamily="34" charset="0"/>
              </a:rPr>
              <a:t>Finalization of study on gender in alternatives to incarceration.</a:t>
            </a: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2400" dirty="0">
              <a:latin typeface="+mn-lt"/>
              <a:cs typeface="Calibri" panose="020F0502020204030204" pitchFamily="34" charset="0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2400" dirty="0">
                <a:latin typeface="+mn-lt"/>
                <a:cs typeface="Calibri" panose="020F0502020204030204" pitchFamily="34" charset="0"/>
              </a:rPr>
              <a:t>Cooperation for the implementation of a model on monitoring and sustainability according to CICAD/OAS standards.</a:t>
            </a: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2400" dirty="0">
              <a:latin typeface="+mn-lt"/>
              <a:cs typeface="Calibri" panose="020F0502020204030204" pitchFamily="34" charset="0"/>
            </a:endParaRP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es-CR" sz="2400" dirty="0">
                <a:latin typeface="+mn-lt"/>
                <a:cs typeface="Calibri" panose="020F0502020204030204" pitchFamily="34" charset="0"/>
              </a:rPr>
              <a:t>Cooperation for carrying out an impact evaluation.</a:t>
            </a:r>
          </a:p>
          <a:p>
            <a:pPr marL="663575" lvl="1" indent="-342900" algn="just" eaLnBrk="1" hangingPunct="1">
              <a:spcBef>
                <a:spcPct val="0"/>
              </a:spcBef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en-US" altLang="es-CR" sz="1600" dirty="0"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Marcador de contenido 15">
            <a:extLst>
              <a:ext uri="{FF2B5EF4-FFF2-40B4-BE49-F238E27FC236}">
                <a16:creationId xmlns:a16="http://schemas.microsoft.com/office/drawing/2014/main" xmlns="" id="{34EC7E28-60DD-45C3-B07E-372BFC2AD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144000" cy="4752975"/>
          </a:xfr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BEF2D086-33AF-4377-8FE7-A1EC83FF8539}"/>
              </a:ext>
            </a:extLst>
          </p:cNvPr>
          <p:cNvSpPr txBox="1">
            <a:spLocks/>
          </p:cNvSpPr>
          <p:nvPr/>
        </p:nvSpPr>
        <p:spPr>
          <a:xfrm>
            <a:off x="0" y="4652963"/>
            <a:ext cx="9144000" cy="1854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+mj-ea"/>
              <a:cs typeface="FrankRuehl" pitchFamily="34" charset="-79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THANK YOU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+mj-ea"/>
              <a:cs typeface="FrankRuehl" pitchFamily="34" charset="-79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Magistrate Gerardo Ruben Alfaro Vargas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Criminal Appellate Division and Rector of Restorative Justice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+mj-ea"/>
                <a:cs typeface="FrankRuehl" pitchFamily="34" charset="-79"/>
              </a:rPr>
              <a:t>Judiciary, Costa Rica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F63D9702-D488-48B5-A118-0EBD73A3609D}"/>
              </a:ext>
            </a:extLst>
          </p:cNvPr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96C1D403-3791-4961-A873-6D984FD7D384}"/>
              </a:ext>
            </a:extLst>
          </p:cNvPr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xmlns="" id="{67744737-740B-40C8-BCBD-494FCC4A483D}"/>
              </a:ext>
            </a:extLst>
          </p:cNvPr>
          <p:cNvSpPr/>
          <p:nvPr/>
        </p:nvSpPr>
        <p:spPr>
          <a:xfrm>
            <a:off x="0" y="6480175"/>
            <a:ext cx="9144000" cy="117475"/>
          </a:xfrm>
          <a:prstGeom prst="rect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xmlns="" id="{C2FB74BE-A4CF-41D4-AE16-E65AEEE0B26A}"/>
              </a:ext>
            </a:extLst>
          </p:cNvPr>
          <p:cNvSpPr/>
          <p:nvPr/>
        </p:nvSpPr>
        <p:spPr>
          <a:xfrm>
            <a:off x="-36513" y="6597650"/>
            <a:ext cx="9180513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224" name="Imagen 13">
            <a:extLst>
              <a:ext uri="{FF2B5EF4-FFF2-40B4-BE49-F238E27FC236}">
                <a16:creationId xmlns:a16="http://schemas.microsoft.com/office/drawing/2014/main" xmlns="" id="{7751C949-C561-4026-9A41-9637EA3A6C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778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Macintosh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Costa Rica: </vt:lpstr>
      <vt:lpstr>PTDJ REQUIREMENTS </vt:lpstr>
      <vt:lpstr>PowerPoint Presentation</vt:lpstr>
      <vt:lpstr>PowerPoint Presentation</vt:lpstr>
      <vt:lpstr>RESULTS IN 2020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Guest User</cp:lastModifiedBy>
  <cp:revision>1</cp:revision>
  <dcterms:modified xsi:type="dcterms:W3CDTF">2021-11-17T22:07:36Z</dcterms:modified>
</cp:coreProperties>
</file>